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2" r:id="rId6"/>
    <p:sldId id="263" r:id="rId7"/>
    <p:sldId id="264" r:id="rId8"/>
    <p:sldId id="265" r:id="rId9"/>
    <p:sldId id="266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443C1B4-7DDF-4B5B-98E9-3EBF9BC597A6}">
          <p14:sldIdLst>
            <p14:sldId id="256"/>
            <p14:sldId id="259"/>
            <p14:sldId id="257"/>
            <p14:sldId id="260"/>
            <p14:sldId id="262"/>
            <p14:sldId id="263"/>
            <p14:sldId id="264"/>
            <p14:sldId id="265"/>
            <p14:sldId id="266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9E361D-E674-437F-98F7-7BFB9EF854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97B0D0-EF50-47B6-B7E2-4B74FC4EE6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DFA8F8-CE34-4B3D-A214-158892126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46DEB-FEA6-4159-A971-88D2AD524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A2D533-10CD-401E-A2C7-6623F3055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04BED0-1EE6-46EC-8086-7495707BEF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6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9AE75-3673-4109-BBB7-EAAA3DB8F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5B9440-AFAA-43A1-AB48-2AE6F5BDDE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5C5A80-0E3B-4D2A-B192-144DB8E78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DF5B34-68D5-404A-94BF-7AF30227A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CB6E12-30B7-47CA-81E1-20A6CC418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459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5DF911-A09F-4C62-9898-168FE405DA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C74DE6-65C7-4506-8278-D2D54C3EE0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2D0715-853A-47D1-A3AD-9DF715D4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7722A2-BCC2-4287-9175-8B6FC1BFC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FF4429-0AC0-4222-B7F7-84103E3E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30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4ECE2-E60B-4071-8327-EBA46C8AE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6D406D-6574-4FAD-9AC4-7D8CDC456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A7478-529A-4C99-B319-E33AAD68C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EA2AC0-6DA6-4978-B71B-158DCF8E6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38F932-7F5C-49F5-8697-3B144BA35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335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F5FE0-26FC-47FE-8C16-78059274B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22C764-A6A9-4A67-BFBA-C2154DCC8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D9E4C-3BB1-4D41-8E2F-4AE729ED4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1B4835-B68C-4F2A-BCA0-C27697F21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0DB3DE-A299-48DD-815C-946C950A4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C4FD9B-B400-41DE-BCE8-A142A9FC5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992D54-EB50-4FF5-882C-C7888F6283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A748B7-67B5-4E96-9969-7D72AE68F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C6A35C-F1D7-409B-B7BF-819BCEAA5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D4E2C5-5F5D-4E91-BE26-A50183A4C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98A6A9-B4BD-4C31-B20A-EFB00AC31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943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5029A-8F5F-486A-92AA-7A075428B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2B4FAF-23E9-4AED-BB95-A8B43965C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B2D910-11B3-4E77-BF79-94905E4150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2BE4A3-CCCB-45DE-BFC6-60C14F6969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522924A-A661-4F76-9CE4-361BCA83B6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A449CCB-F4FC-4F94-B1B7-0908BD74E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64702EC-4C0A-4B6C-984A-936123CBB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03B1AD9-8AA0-4EC9-9EFA-61CFD792D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786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886D1-1665-4D59-8DD4-F67C5C72E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2CDC460-12FB-4B55-85DF-89292598F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7808669-34E1-4B35-8B16-93C7EC9B8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294BA0-8CA7-4281-8878-8ED9CEAA7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169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C6B1BD1-7DD3-4E8A-8BC0-00CAA816B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2AF819C-4279-461B-97FE-9DCFE8EE2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DC69A08-A644-4417-B3E5-5DC9E1506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9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F61AA-DE31-4561-9884-509080C2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853E4F-3ABA-4ACC-B50A-5175A8B06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5B38984-88D6-4125-BCE2-84E9DCF21F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BC4AE9-D0CF-4E51-BD0E-FAECE30A1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016E00-7ECF-4A9B-BCC7-E51F0DBED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F76D91-7776-4401-9F5D-39CC58063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905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3E343-81F3-48C0-A452-D82D7481D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D1F727B-60FB-4D81-9A8E-15D53984EA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A610BA-E6C9-4410-A091-5B3F485024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83AE32-F516-4932-9B27-668380C0D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687F23-0535-4BCF-82C4-5F84E8A3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6341E9-55E5-4510-B1EE-D3546E496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478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5EF54-57CF-4F29-A056-6288C4C45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ADBA3A-5AF2-4F15-951D-38804CF9D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5CFE4D-AD16-4E0B-BC42-D924488E7A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E3DA9-BD96-44AD-B2A6-A9723910A1F6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C20041-28E2-470C-A7EF-77A7212B0E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8665BB-E8C0-4B61-816C-0D6B8D480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23E65-86BE-4C80-A185-3C15470C2CA4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6B64CD-30DB-43E3-83B8-A4578D8D522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5B1D8-D5FB-46CE-A58B-1B9891E9D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2079" y="2656113"/>
            <a:ext cx="9144000" cy="2342607"/>
          </a:xfrm>
        </p:spPr>
        <p:txBody>
          <a:bodyPr>
            <a:normAutofit fontScale="90000"/>
          </a:bodyPr>
          <a:lstStyle/>
          <a:p>
            <a:r>
              <a:rPr lang="ru-RU" dirty="0"/>
              <a:t>Нетрадиционные техники рисования для дошкольников. Техника </a:t>
            </a:r>
            <a:r>
              <a:rPr lang="ru-RU" dirty="0" smtClean="0"/>
              <a:t>«набрызг»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E0CF8A-CBD0-49F6-925A-C6728560F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6583" y="5059680"/>
            <a:ext cx="9144000" cy="1655762"/>
          </a:xfrm>
        </p:spPr>
        <p:txBody>
          <a:bodyPr/>
          <a:lstStyle/>
          <a:p>
            <a:r>
              <a:rPr lang="ru-RU" dirty="0" smtClean="0"/>
              <a:t>Авторы </a:t>
            </a:r>
            <a:r>
              <a:rPr lang="ru-RU" dirty="0"/>
              <a:t>работы: </a:t>
            </a:r>
            <a:r>
              <a:rPr lang="ru-RU" dirty="0" smtClean="0"/>
              <a:t>Машкина Светлана Павловна, воспитатель </a:t>
            </a:r>
          </a:p>
          <a:p>
            <a:r>
              <a:rPr lang="ru-RU" dirty="0" smtClean="0"/>
              <a:t>Обухова Наталья Николаевна, воспитатель </a:t>
            </a:r>
          </a:p>
          <a:p>
            <a:r>
              <a:rPr lang="ru-RU" dirty="0" smtClean="0"/>
              <a:t>МДОБУ детский </a:t>
            </a:r>
            <a:r>
              <a:rPr lang="ru-RU" dirty="0"/>
              <a:t>сад </a:t>
            </a:r>
            <a:r>
              <a:rPr lang="ru-RU" dirty="0" smtClean="0"/>
              <a:t>№</a:t>
            </a:r>
            <a:r>
              <a:rPr lang="ru-RU" dirty="0" smtClean="0"/>
              <a:t>11</a:t>
            </a:r>
            <a:r>
              <a:rPr lang="en-US" dirty="0" smtClean="0"/>
              <a:t> </a:t>
            </a:r>
            <a:r>
              <a:rPr lang="ru-RU" dirty="0" smtClean="0"/>
              <a:t>г. Белорецк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523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33959" y="58887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Вот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такие рисунки у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нас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получились!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2615" b="10985"/>
          <a:stretch/>
        </p:blipFill>
        <p:spPr>
          <a:xfrm>
            <a:off x="2011680" y="1634426"/>
            <a:ext cx="8186057" cy="504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068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66652" y="1123406"/>
            <a:ext cx="100671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Цель:</a:t>
            </a:r>
            <a:r>
              <a:rPr lang="ru-RU" sz="3200" b="1" dirty="0" smtClean="0">
                <a:latin typeface="+mj-lt"/>
              </a:rPr>
              <a:t> </a:t>
            </a:r>
          </a:p>
          <a:p>
            <a:pPr algn="ctr"/>
            <a:endParaRPr lang="ru-RU" sz="3200" b="1" dirty="0" smtClean="0">
              <a:latin typeface="+mj-lt"/>
            </a:endParaRPr>
          </a:p>
          <a:p>
            <a:r>
              <a:rPr lang="ru-RU" sz="2800" b="1" dirty="0" smtClean="0">
                <a:latin typeface="+mj-lt"/>
              </a:rPr>
              <a:t>1</a:t>
            </a: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Знакомство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детей с нетрадиционной техникой рисования «рисование брызгами», формирование и развитие художественно-творческих способностей.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2480" y="3439885"/>
            <a:ext cx="1075508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Задачи: </a:t>
            </a:r>
            <a:endParaRPr lang="ru-RU" sz="3200" b="1" dirty="0" smtClean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Показать </a:t>
            </a:r>
            <a:r>
              <a:rPr lang="ru-RU" sz="2800" b="1" dirty="0">
                <a:latin typeface="+mj-lt"/>
                <a:cs typeface="Times New Roman" panose="02020603050405020304" pitchFamily="18" charset="0"/>
              </a:rPr>
              <a:t>детям возможность получения изображения с помощью </a:t>
            </a: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брызг</a:t>
            </a:r>
            <a:r>
              <a:rPr lang="ru-RU" sz="2800" b="1" dirty="0">
                <a:latin typeface="+mj-lt"/>
                <a:cs typeface="Times New Roman" panose="02020603050405020304" pitchFamily="18" charset="0"/>
              </a:rPr>
              <a:t>;</a:t>
            </a:r>
            <a:endParaRPr 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Развивать </a:t>
            </a:r>
            <a:r>
              <a:rPr lang="ru-RU" sz="2800" b="1" dirty="0">
                <a:latin typeface="+mj-lt"/>
                <a:cs typeface="Times New Roman" panose="02020603050405020304" pitchFamily="18" charset="0"/>
              </a:rPr>
              <a:t>творческое мышление и </a:t>
            </a: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воображение;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Вызывать </a:t>
            </a:r>
            <a:r>
              <a:rPr lang="ru-RU" sz="2800" b="1" dirty="0">
                <a:latin typeface="+mj-lt"/>
                <a:cs typeface="Times New Roman" panose="02020603050405020304" pitchFamily="18" charset="0"/>
              </a:rPr>
              <a:t>эмоциональный отклик на новый способ рисования.</a:t>
            </a:r>
          </a:p>
        </p:txBody>
      </p:sp>
    </p:spTree>
    <p:extLst>
      <p:ext uri="{BB962C8B-B14F-4D97-AF65-F5344CB8AC3E}">
        <p14:creationId xmlns:p14="http://schemas.microsoft.com/office/powerpoint/2010/main" val="330223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F1E26-C220-47F0-9338-C02B77A2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290" y="365126"/>
            <a:ext cx="9349509" cy="918730"/>
          </a:xfrm>
        </p:spPr>
        <p:txBody>
          <a:bodyPr/>
          <a:lstStyle/>
          <a:p>
            <a:r>
              <a:rPr lang="ru-RU" dirty="0" smtClean="0"/>
              <a:t>Методические советы</a:t>
            </a:r>
            <a:endParaRPr lang="ru-RU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9A37A087-556D-4478-B146-BEB99CEAD951}"/>
              </a:ext>
            </a:extLst>
          </p:cNvPr>
          <p:cNvGrpSpPr>
            <a:grpSpLocks/>
          </p:cNvGrpSpPr>
          <p:nvPr/>
        </p:nvGrpSpPr>
        <p:grpSpPr bwMode="auto">
          <a:xfrm>
            <a:off x="2754080" y="4597427"/>
            <a:ext cx="5197476" cy="682625"/>
            <a:chOff x="1233" y="1482"/>
            <a:chExt cx="3274" cy="430"/>
          </a:xfrm>
        </p:grpSpPr>
        <p:sp>
          <p:nvSpPr>
            <p:cNvPr id="5" name="Line 3">
              <a:extLst>
                <a:ext uri="{FF2B5EF4-FFF2-40B4-BE49-F238E27FC236}">
                  <a16:creationId xmlns:a16="http://schemas.microsoft.com/office/drawing/2014/main" id="{A219A40A-D1BE-4524-9DBF-74D029FCD2E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83" y="1912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8B527F54-1550-4426-81EE-154A8EF22432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42" y="1501"/>
              <a:ext cx="310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78D9339B-9DAE-4737-8055-F1ABC2AC486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148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5B873C9B-0FBC-4200-8D31-B7F203700A2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69" y="1516"/>
              <a:ext cx="29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C50B68C8-8DB3-4645-88AF-64C12CC17168}"/>
              </a:ext>
            </a:extLst>
          </p:cNvPr>
          <p:cNvGrpSpPr>
            <a:grpSpLocks/>
          </p:cNvGrpSpPr>
          <p:nvPr/>
        </p:nvGrpSpPr>
        <p:grpSpPr bwMode="auto">
          <a:xfrm>
            <a:off x="2645844" y="1767525"/>
            <a:ext cx="5105400" cy="555625"/>
            <a:chOff x="1248" y="2030"/>
            <a:chExt cx="3216" cy="350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425F5B7D-52AB-4101-A3EE-39BE0701CDE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4B0F311B-528B-45C5-A9AB-54C1F3B1710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153958CC-874E-4615-8C29-B5E67EF9CFA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20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3CABAE41-80FD-43E8-BDBE-F4C8273FED0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63E6BBED-DB7C-4FEF-9C99-265ABE948355}"/>
              </a:ext>
            </a:extLst>
          </p:cNvPr>
          <p:cNvGrpSpPr>
            <a:grpSpLocks/>
          </p:cNvGrpSpPr>
          <p:nvPr/>
        </p:nvGrpSpPr>
        <p:grpSpPr bwMode="auto">
          <a:xfrm>
            <a:off x="2662054" y="2847242"/>
            <a:ext cx="5105400" cy="555625"/>
            <a:chOff x="1248" y="2640"/>
            <a:chExt cx="3216" cy="350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B2C92B1A-3C8F-4838-BBA4-AFE509EA212D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B2754A62-425E-4443-A6C2-44502F64E320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id="{BCEBBEDF-C55A-4791-B62D-C9BACA49979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268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id="{9F008356-2896-49FB-B7C4-4CC5ED51205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785A6CF-8216-475F-A904-5EAFFB05A9AB}"/>
              </a:ext>
            </a:extLst>
          </p:cNvPr>
          <p:cNvGrpSpPr>
            <a:grpSpLocks/>
          </p:cNvGrpSpPr>
          <p:nvPr/>
        </p:nvGrpSpPr>
        <p:grpSpPr bwMode="auto">
          <a:xfrm>
            <a:off x="2734410" y="3764123"/>
            <a:ext cx="5105400" cy="555625"/>
            <a:chOff x="1248" y="3230"/>
            <a:chExt cx="3216" cy="350"/>
          </a:xfrm>
        </p:grpSpPr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585B5F36-0B9A-4FB8-BD40-BB86C9C0A17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00BCEC46-2BCC-4CAD-95C3-524DFA15E09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id="{7DD57D67-EA77-4303-A1EE-D247D93FEA9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32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id="{F7081402-5B8D-41CF-A3CF-AD7853040DA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789A7C5C-AFD2-4691-BA85-F1B81D035E6A}"/>
              </a:ext>
            </a:extLst>
          </p:cNvPr>
          <p:cNvGrpSpPr>
            <a:grpSpLocks/>
          </p:cNvGrpSpPr>
          <p:nvPr/>
        </p:nvGrpSpPr>
        <p:grpSpPr bwMode="auto">
          <a:xfrm>
            <a:off x="2722044" y="5972273"/>
            <a:ext cx="5105400" cy="555625"/>
            <a:chOff x="1248" y="3230"/>
            <a:chExt cx="3216" cy="350"/>
          </a:xfrm>
        </p:grpSpPr>
        <p:sp>
          <p:nvSpPr>
            <p:cNvPr id="25" name="Line 23">
              <a:extLst>
                <a:ext uri="{FF2B5EF4-FFF2-40B4-BE49-F238E27FC236}">
                  <a16:creationId xmlns:a16="http://schemas.microsoft.com/office/drawing/2014/main" id="{D60C6F51-6287-4020-AD72-50A81ACD6679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id="{684AC4CD-3FBA-4B9B-9229-CC7BCB5AB2E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:a16="http://schemas.microsoft.com/office/drawing/2014/main" id="{4AD99577-47C3-4063-8D1D-34A29F07C66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32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Text Box 26">
              <a:extLst>
                <a:ext uri="{FF2B5EF4-FFF2-40B4-BE49-F238E27FC236}">
                  <a16:creationId xmlns:a16="http://schemas.microsoft.com/office/drawing/2014/main" id="{237225ED-D7EB-4806-86BD-61491C0E24B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799031" y="164504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П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еред рисованием надеть фартук или старую рубашку, халат, чтобы не испачкать одежду.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750128" y="2560966"/>
            <a:ext cx="62911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Н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акрыть стол газетой или клеенкой. Во время работы брызги будут лететь во все стороны, поэтому не забывайте застилать стол и убирать с него все лишнее перед началом работы</a:t>
            </a:r>
            <a:r>
              <a:rPr lang="ru-RU" b="1" dirty="0">
                <a:latin typeface="+mj-lt"/>
              </a:rPr>
              <a:t>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750128" y="3401300"/>
            <a:ext cx="68401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П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ри рисовании в данной технике удобнее пользоваться несколькими зубными щетками, но можно и одной. В этом случае следует тщательно смывать краску перед тем, как нанести другую</a:t>
            </a:r>
            <a:r>
              <a:rPr lang="ru-RU" dirty="0"/>
              <a:t>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771816" y="425951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П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ри рисовании в технике “ набрызг” важно не ошибиться с направлением движения стеки (палочки, линейки, иначе все капли полетят не на бумагу, а на художника.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799031" y="5327569"/>
            <a:ext cx="70670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Д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ля того, чтобы рисунки, имеющие цветовой фон, не выглядели тусклыми, следует подмешивать к цветной краске белую. Когда в изображении присутствует белый цвет, картины выглядят яркими, красочными и привлекательными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206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863" y="633864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выполнения работ в технике «набрызг» необходимо: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156" r="-523"/>
          <a:stretch/>
        </p:blipFill>
        <p:spPr>
          <a:xfrm>
            <a:off x="781199" y="1959427"/>
            <a:ext cx="10629601" cy="4223659"/>
          </a:xfrm>
        </p:spPr>
      </p:pic>
    </p:spTree>
    <p:extLst>
      <p:ext uri="{BB962C8B-B14F-4D97-AF65-F5344CB8AC3E}">
        <p14:creationId xmlns:p14="http://schemas.microsoft.com/office/powerpoint/2010/main" val="2880561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30" y="1360433"/>
            <a:ext cx="57389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-На </a:t>
            </a:r>
            <a:r>
              <a:rPr lang="ru-RU" sz="2000" b="1" dirty="0">
                <a:latin typeface="+mj-lt"/>
              </a:rPr>
              <a:t>палитре развести краску водой, взять зубную щетку </a:t>
            </a:r>
            <a:endParaRPr lang="ru-RU" sz="2000" b="1" dirty="0" smtClean="0">
              <a:latin typeface="+mj-lt"/>
            </a:endParaRPr>
          </a:p>
          <a:p>
            <a:endParaRPr lang="ru-RU" sz="2000" b="1" dirty="0">
              <a:latin typeface="+mj-lt"/>
            </a:endParaRPr>
          </a:p>
          <a:p>
            <a:r>
              <a:rPr lang="ru-RU" sz="2000" b="1" dirty="0" smtClean="0">
                <a:latin typeface="+mj-lt"/>
              </a:rPr>
              <a:t>-Набрать </a:t>
            </a:r>
            <a:r>
              <a:rPr lang="ru-RU" sz="2000" b="1" dirty="0">
                <a:latin typeface="+mj-lt"/>
              </a:rPr>
              <a:t>немного гуашевой или акварельной краски на зубную </a:t>
            </a:r>
            <a:r>
              <a:rPr lang="ru-RU" sz="2000" b="1" dirty="0" smtClean="0">
                <a:latin typeface="+mj-lt"/>
              </a:rPr>
              <a:t>щетку</a:t>
            </a:r>
          </a:p>
          <a:p>
            <a:endParaRPr lang="ru-RU" sz="2000" b="1" dirty="0">
              <a:latin typeface="+mj-lt"/>
            </a:endParaRPr>
          </a:p>
          <a:p>
            <a:r>
              <a:rPr lang="ru-RU" sz="2000" b="1" dirty="0" smtClean="0">
                <a:latin typeface="+mj-lt"/>
              </a:rPr>
              <a:t>-Взять </a:t>
            </a:r>
            <a:r>
              <a:rPr lang="ru-RU" sz="2000" b="1" dirty="0">
                <a:latin typeface="+mj-lt"/>
              </a:rPr>
              <a:t>щетку в правую руку, а расческу в </a:t>
            </a:r>
            <a:r>
              <a:rPr lang="ru-RU" sz="2000" b="1" dirty="0" smtClean="0">
                <a:latin typeface="+mj-lt"/>
              </a:rPr>
              <a:t>левую</a:t>
            </a:r>
          </a:p>
          <a:p>
            <a:endParaRPr lang="ru-RU" sz="2000" b="1" dirty="0">
              <a:latin typeface="+mj-lt"/>
            </a:endParaRPr>
          </a:p>
          <a:p>
            <a:r>
              <a:rPr lang="ru-RU" sz="2000" b="1" dirty="0" smtClean="0">
                <a:latin typeface="+mj-lt"/>
              </a:rPr>
              <a:t>-Держать </a:t>
            </a:r>
            <a:r>
              <a:rPr lang="ru-RU" sz="2000" b="1" dirty="0">
                <a:latin typeface="+mj-lt"/>
              </a:rPr>
              <a:t>щетку над листом, повернув ее ворсом вниз </a:t>
            </a:r>
            <a:r>
              <a:rPr lang="ru-RU" sz="2000" b="1" dirty="0" smtClean="0">
                <a:latin typeface="+mj-lt"/>
              </a:rPr>
              <a:t>и быстрыми </a:t>
            </a:r>
            <a:r>
              <a:rPr lang="ru-RU" sz="2000" b="1" dirty="0">
                <a:latin typeface="+mj-lt"/>
              </a:rPr>
              <a:t>движениями проводить зубной щеткой </a:t>
            </a:r>
            <a:r>
              <a:rPr lang="ru-RU" sz="2000" b="1" dirty="0" smtClean="0">
                <a:latin typeface="+mj-lt"/>
              </a:rPr>
              <a:t>по </a:t>
            </a:r>
            <a:r>
              <a:rPr lang="ru-RU" sz="2000" b="1" dirty="0">
                <a:latin typeface="+mj-lt"/>
              </a:rPr>
              <a:t>поверхности расчески слева направо, по поверхности листа снизу вверх (если нет </a:t>
            </a:r>
            <a:r>
              <a:rPr lang="ru-RU" sz="2000" b="1" dirty="0" smtClean="0">
                <a:latin typeface="+mj-lt"/>
              </a:rPr>
              <a:t>расчески можно использовать свой </a:t>
            </a:r>
            <a:r>
              <a:rPr lang="ru-RU" sz="2000" b="1" dirty="0">
                <a:latin typeface="+mj-lt"/>
              </a:rPr>
              <a:t>указательный палец). </a:t>
            </a:r>
          </a:p>
          <a:p>
            <a:r>
              <a:rPr lang="ru-RU" sz="2000" b="1" dirty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- Брызги </a:t>
            </a:r>
            <a:r>
              <a:rPr lang="ru-RU" sz="2000" b="1" dirty="0">
                <a:latin typeface="+mj-lt"/>
              </a:rPr>
              <a:t>полетят на бумагу.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308" y="714103"/>
            <a:ext cx="3378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Этапы работы :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20" b="15175"/>
          <a:stretch/>
        </p:blipFill>
        <p:spPr>
          <a:xfrm>
            <a:off x="8217193" y="113212"/>
            <a:ext cx="3809344" cy="42933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" b="10476"/>
          <a:stretch/>
        </p:blipFill>
        <p:spPr>
          <a:xfrm>
            <a:off x="5738949" y="2738846"/>
            <a:ext cx="3272541" cy="39057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8" b="11375"/>
          <a:stretch/>
        </p:blipFill>
        <p:spPr>
          <a:xfrm>
            <a:off x="9311027" y="3764468"/>
            <a:ext cx="2415973" cy="2880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r="1869" b="2748"/>
          <a:stretch/>
        </p:blipFill>
        <p:spPr>
          <a:xfrm>
            <a:off x="5503546" y="500744"/>
            <a:ext cx="2731335" cy="207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0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9462" y="1026162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atin typeface="+mj-lt"/>
              </a:rPr>
              <a:t>- Постараться </a:t>
            </a:r>
            <a:r>
              <a:rPr lang="ru-RU" sz="2400" b="1" dirty="0">
                <a:latin typeface="+mj-lt"/>
              </a:rPr>
              <a:t>направлять брызги в нужном направлении и </a:t>
            </a:r>
            <a:r>
              <a:rPr lang="ru-RU" sz="2400" b="1" dirty="0" err="1">
                <a:latin typeface="+mj-lt"/>
              </a:rPr>
              <a:t>затонировать</a:t>
            </a:r>
            <a:r>
              <a:rPr lang="ru-RU" sz="2400" b="1" dirty="0">
                <a:latin typeface="+mj-lt"/>
              </a:rPr>
              <a:t> ими весь рисунок или конкретный его участок (если вы используете трафарет), в зависимости от вашего замысла.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27" b="8826"/>
          <a:stretch/>
        </p:blipFill>
        <p:spPr>
          <a:xfrm>
            <a:off x="7953564" y="1995658"/>
            <a:ext cx="3933636" cy="47412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" b="8063"/>
          <a:stretch/>
        </p:blipFill>
        <p:spPr>
          <a:xfrm>
            <a:off x="4589417" y="2713790"/>
            <a:ext cx="3265713" cy="402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3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0262" y="115511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atin typeface="+mj-lt"/>
              </a:rPr>
              <a:t>- Снять </a:t>
            </a:r>
            <a:r>
              <a:rPr lang="ru-RU" sz="2400" b="1" dirty="0">
                <a:latin typeface="+mj-lt"/>
              </a:rPr>
              <a:t>трафарет можно только тогда, когда рисунок будет плотно заполнен красочными брызгами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120" y="365759"/>
            <a:ext cx="2931526" cy="34246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0262" y="2259662"/>
            <a:ext cx="643795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+mj-lt"/>
              </a:rPr>
              <a:t>- При </a:t>
            </a:r>
            <a:r>
              <a:rPr lang="ru-RU" sz="2400" b="1" dirty="0">
                <a:latin typeface="+mj-lt"/>
              </a:rPr>
              <a:t>набрызгивании можно менять направление движения руки (по вертикали, горизонтали, наклонно, волнообразно), изменять величину крапинок, приближая или отдаляя брызги от листа бумаги. Можно использовать краски разного цвета и разной густоты. Применение одновременно нескольких красок помогает создать многоцветный рисунок. В зависимости количества цветов и от интенсивности напыления каждый раз будет получаться новая, отличная от предыдущих картин работа.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986" b="9165"/>
          <a:stretch/>
        </p:blipFill>
        <p:spPr>
          <a:xfrm>
            <a:off x="8525447" y="2804962"/>
            <a:ext cx="3387878" cy="397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718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68435" y="921659"/>
            <a:ext cx="76548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+mj-lt"/>
              </a:rPr>
              <a:t>Для многослойного «</a:t>
            </a:r>
            <a:r>
              <a:rPr lang="ru-RU" sz="2400" b="1" dirty="0" err="1">
                <a:latin typeface="+mj-lt"/>
              </a:rPr>
              <a:t>набрызга</a:t>
            </a:r>
            <a:r>
              <a:rPr lang="ru-RU" sz="2400" b="1" dirty="0">
                <a:latin typeface="+mj-lt"/>
              </a:rPr>
              <a:t>» понадобятся трафареты, лучше их делать из плотной бумаги (так можно изобразить: листья, кроны деревьев, цветы, лес, зверей, снегопад, </a:t>
            </a:r>
            <a:r>
              <a:rPr lang="ru-RU" sz="2400" b="1" dirty="0" err="1">
                <a:latin typeface="+mj-lt"/>
              </a:rPr>
              <a:t>тонирование</a:t>
            </a:r>
            <a:r>
              <a:rPr lang="ru-RU" sz="2400" b="1" dirty="0">
                <a:latin typeface="+mj-lt"/>
              </a:rPr>
              <a:t> бумаги для аппликаций и т.д.</a:t>
            </a:r>
            <a:r>
              <a:rPr lang="ru-RU" sz="2400" dirty="0">
                <a:latin typeface="+mj-lt"/>
              </a:rPr>
              <a:t>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6829" y="2578405"/>
            <a:ext cx="4998045" cy="416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908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6218" y="721361"/>
            <a:ext cx="700169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Работы  выполненные  многослойным </a:t>
            </a:r>
            <a:b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«набрызгом» с использованием </a:t>
            </a:r>
            <a:b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нескольких трафаретов</a:t>
            </a:r>
            <a:b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1" y="2357883"/>
            <a:ext cx="4469374" cy="40749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38" y="2357883"/>
            <a:ext cx="5593495" cy="407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86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473</Words>
  <Application>Microsoft Office PowerPoint</Application>
  <PresentationFormat>Широкоэкранный</PresentationFormat>
  <Paragraphs>39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Нетрадиционные техники рисования для дошкольников. Техника «набрызг»</vt:lpstr>
      <vt:lpstr>Презентация PowerPoint</vt:lpstr>
      <vt:lpstr>Методические советы</vt:lpstr>
      <vt:lpstr>Для выполнения работ в технике «набрызг» необходимо: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Пользователь</cp:lastModifiedBy>
  <cp:revision>17</cp:revision>
  <dcterms:created xsi:type="dcterms:W3CDTF">2021-10-28T11:49:50Z</dcterms:created>
  <dcterms:modified xsi:type="dcterms:W3CDTF">2021-12-09T14:55:52Z</dcterms:modified>
</cp:coreProperties>
</file>